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4" r:id="rId4"/>
    <p:sldMasterId id="2147483686" r:id="rId5"/>
  </p:sldMasterIdLst>
  <p:notesMasterIdLst>
    <p:notesMasterId r:id="rId7"/>
  </p:notesMasterIdLst>
  <p:sldIdLst>
    <p:sldId id="288" r:id="rId6"/>
    <p:sldId id="256" r:id="rId8"/>
    <p:sldId id="258" r:id="rId9"/>
    <p:sldId id="259" r:id="rId10"/>
    <p:sldId id="276" r:id="rId11"/>
    <p:sldId id="279" r:id="rId12"/>
    <p:sldId id="278" r:id="rId13"/>
    <p:sldId id="260" r:id="rId14"/>
    <p:sldId id="261" r:id="rId15"/>
    <p:sldId id="262" r:id="rId16"/>
    <p:sldId id="263" r:id="rId17"/>
    <p:sldId id="285" r:id="rId18"/>
    <p:sldId id="284" r:id="rId19"/>
    <p:sldId id="283" r:id="rId20"/>
    <p:sldId id="277" r:id="rId21"/>
    <p:sldId id="282" r:id="rId22"/>
    <p:sldId id="264" r:id="rId23"/>
    <p:sldId id="286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5.png"/><Relationship Id="rId6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tags" Target="../tags/tag17.xml"/><Relationship Id="rId3" Type="http://schemas.openxmlformats.org/officeDocument/2006/relationships/image" Target="../media/image3.png"/><Relationship Id="rId2" Type="http://schemas.openxmlformats.org/officeDocument/2006/relationships/tags" Target="../tags/tag16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7.png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openxmlformats.org/officeDocument/2006/relationships/tags" Target="../tags/tag25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../media/image9.png"/><Relationship Id="rId6" Type="http://schemas.openxmlformats.org/officeDocument/2006/relationships/tags" Target="../tags/tag64.xml"/><Relationship Id="rId5" Type="http://schemas.openxmlformats.org/officeDocument/2006/relationships/image" Target="../media/image8.png"/><Relationship Id="rId4" Type="http://schemas.openxmlformats.org/officeDocument/2006/relationships/tags" Target="../tags/tag63.xml"/><Relationship Id="rId3" Type="http://schemas.openxmlformats.org/officeDocument/2006/relationships/image" Target="../media/image6.png"/><Relationship Id="rId2" Type="http://schemas.openxmlformats.org/officeDocument/2006/relationships/tags" Target="../tags/tag62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10.png"/><Relationship Id="rId2" Type="http://schemas.openxmlformats.org/officeDocument/2006/relationships/tags" Target="../tags/tag76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11.jpeg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12.jpeg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../media/image13.pn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../media/image13.png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image" Target="../media/image14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16.png"/><Relationship Id="rId5" Type="http://schemas.openxmlformats.org/officeDocument/2006/relationships/tags" Target="../tags/tag204.xml"/><Relationship Id="rId4" Type="http://schemas.openxmlformats.org/officeDocument/2006/relationships/image" Target="../media/image15.png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0AF32D-10BE-4790-B7AC-2A24A0EA446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200" y="473286"/>
            <a:ext cx="12960000" cy="950400"/>
          </a:xfrm>
        </p:spPr>
        <p:txBody>
          <a:bodyPr lIns="0" tIns="0" rIns="0" bIns="0"/>
          <a:lstStyle>
            <a:lvl1pPr algn="ctr" fontAlgn="base">
              <a:defRPr sz="384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34756" y="871"/>
            <a:ext cx="6294882" cy="82286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42416" y="2670810"/>
            <a:ext cx="7960675" cy="288798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en-US" sz="696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lt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440" y="0"/>
            <a:ext cx="14627520" cy="82296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819401"/>
            <a:ext cx="5062950" cy="54101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2444505" y="0"/>
            <a:ext cx="2185895" cy="3022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6374802" y="1000836"/>
            <a:ext cx="3883618" cy="1297306"/>
          </a:xfrm>
        </p:spPr>
        <p:txBody>
          <a:bodyPr wrap="square" anchor="b">
            <a:normAutofit/>
          </a:bodyPr>
          <a:lstStyle>
            <a:lvl1pPr>
              <a:defRPr sz="72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6449506" y="2720303"/>
            <a:ext cx="3808914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6374802" y="2720303"/>
            <a:ext cx="78144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" y="438"/>
            <a:ext cx="14630316" cy="8229106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203760" y="874038"/>
            <a:ext cx="6426624" cy="6478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5118" y="4020312"/>
            <a:ext cx="7610856" cy="1382268"/>
          </a:xfrm>
        </p:spPr>
        <p:txBody>
          <a:bodyPr wrap="square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648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325118" y="1306830"/>
            <a:ext cx="7610856" cy="2640330"/>
          </a:xfrm>
        </p:spPr>
        <p:txBody>
          <a:bodyPr wrap="non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0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3760" y="432000"/>
            <a:ext cx="129600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3760" y="1474470"/>
            <a:ext cx="6217920" cy="59386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575840" y="1474470"/>
            <a:ext cx="6217920" cy="59386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60" y="1474470"/>
            <a:ext cx="6189344" cy="648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833760" y="2230894"/>
            <a:ext cx="6189344" cy="5196702"/>
          </a:xfrm>
        </p:spPr>
        <p:txBody>
          <a:bodyPr wrap="square">
            <a:normAutofit/>
          </a:bodyPr>
          <a:lstStyle>
            <a:lvl1pPr>
              <a:defRPr sz="264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7573934" y="1474470"/>
            <a:ext cx="6219826" cy="648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7573934" y="2230894"/>
            <a:ext cx="6219826" cy="5196702"/>
          </a:xfrm>
        </p:spPr>
        <p:txBody>
          <a:bodyPr wrap="square">
            <a:normAutofit/>
          </a:bodyPr>
          <a:lstStyle>
            <a:lvl1pPr>
              <a:defRPr sz="264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3760" y="432000"/>
            <a:ext cx="129600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3759" y="432000"/>
            <a:ext cx="12962882" cy="698112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3758" y="1474470"/>
            <a:ext cx="12973681" cy="6912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80" b="0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40" y="0"/>
            <a:ext cx="14627520" cy="82296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2364734" cy="207186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964627" y="2782733"/>
            <a:ext cx="6665773" cy="54468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046413" y="2715640"/>
            <a:ext cx="9470912" cy="2798321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696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325754" y="440054"/>
            <a:ext cx="13978891" cy="745236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396746" y="628650"/>
            <a:ext cx="7953756" cy="4094226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576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396366" y="5464672"/>
            <a:ext cx="7953790" cy="127722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8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396366" y="5165316"/>
            <a:ext cx="820800" cy="34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 sz="216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325754" y="542926"/>
            <a:ext cx="13978891" cy="7349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4630400" cy="4201481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325754" y="440054"/>
            <a:ext cx="13978891" cy="745236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52533" y="1528634"/>
            <a:ext cx="12525335" cy="1297306"/>
          </a:xfrm>
        </p:spPr>
        <p:txBody>
          <a:bodyPr wrap="square" anchor="b">
            <a:normAutofit/>
          </a:bodyPr>
          <a:lstStyle>
            <a:lvl1pPr algn="ctr">
              <a:defRPr sz="528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17626" y="3049524"/>
            <a:ext cx="12995910" cy="1844040"/>
          </a:xfrm>
        </p:spPr>
        <p:txBody>
          <a:bodyPr wrap="square" anchor="t">
            <a:normAutofit/>
          </a:bodyPr>
          <a:lstStyle>
            <a:lvl1pPr algn="ctr">
              <a:defRPr sz="48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817626" y="163830"/>
            <a:ext cx="12995910" cy="2732532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96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3760" y="1482090"/>
            <a:ext cx="6217920" cy="587883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578722" y="1482090"/>
            <a:ext cx="6217920" cy="587883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3760" y="432000"/>
            <a:ext cx="129600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3760" y="1496024"/>
            <a:ext cx="6189344" cy="648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  <a:sym typeface="+mn-ea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3760" y="2234461"/>
            <a:ext cx="6189344" cy="5126459"/>
          </a:xfrm>
        </p:spPr>
        <p:txBody>
          <a:bodyPr wrap="square">
            <a:normAutofit/>
          </a:bodyPr>
          <a:lstStyle>
            <a:lvl1pPr>
              <a:defRPr sz="264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573934" y="1496024"/>
            <a:ext cx="6219826" cy="648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  <a:sym typeface="+mn-ea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7573934" y="2234461"/>
            <a:ext cx="6219826" cy="5126459"/>
          </a:xfrm>
        </p:spPr>
        <p:txBody>
          <a:bodyPr wrap="square">
            <a:normAutofit/>
          </a:bodyPr>
          <a:lstStyle>
            <a:lvl1pPr>
              <a:defRPr sz="264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17246" y="432000"/>
            <a:ext cx="12976514" cy="698112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3760" y="432000"/>
            <a:ext cx="129600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3760" y="1482090"/>
            <a:ext cx="12960000" cy="6912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80" b="0">
                <a:latin typeface="+mj-lt"/>
                <a:sym typeface="+mn-ea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325754" y="440054"/>
            <a:ext cx="13978891" cy="745236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817246" y="337184"/>
            <a:ext cx="12995909" cy="3777616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76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24304" cy="8228838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217676" y="185166"/>
            <a:ext cx="12190476" cy="2952750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8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217904" y="3287948"/>
            <a:ext cx="12190781" cy="717956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  <a:lvl2pPr marL="548640" indent="0" algn="ctr">
              <a:buNone/>
              <a:defRPr sz="2400">
                <a:latin typeface="+mj-lt"/>
              </a:defRPr>
            </a:lvl2pPr>
            <a:lvl3pPr marL="1097280" indent="0" algn="ctr">
              <a:buNone/>
              <a:defRPr sz="2160">
                <a:latin typeface="+mj-lt"/>
              </a:defRPr>
            </a:lvl3pPr>
            <a:lvl4pPr marL="1645920" indent="0" algn="ctr">
              <a:buNone/>
              <a:defRPr sz="1920">
                <a:latin typeface="+mj-lt"/>
              </a:defRPr>
            </a:lvl4pPr>
            <a:lvl5pPr marL="2194560" indent="0" algn="ctr">
              <a:buNone/>
              <a:defRPr sz="1920">
                <a:latin typeface="+mj-lt"/>
              </a:defRPr>
            </a:lvl5pPr>
            <a:lvl6pPr marL="2743200" indent="0" algn="ctr">
              <a:buNone/>
              <a:defRPr sz="1920">
                <a:latin typeface="+mj-lt"/>
              </a:defRPr>
            </a:lvl6pPr>
            <a:lvl7pPr marL="3291840" indent="0" algn="ctr">
              <a:buNone/>
              <a:defRPr sz="1920">
                <a:latin typeface="+mj-lt"/>
              </a:defRPr>
            </a:lvl7pPr>
            <a:lvl8pPr marL="3840480" indent="0" algn="ctr">
              <a:buNone/>
              <a:defRPr sz="1920">
                <a:latin typeface="+mj-lt"/>
              </a:defRPr>
            </a:lvl8pPr>
            <a:lvl9pPr marL="4389120" indent="0" algn="ctr">
              <a:buNone/>
              <a:defRPr sz="192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217904" y="4373420"/>
            <a:ext cx="12190781" cy="1740496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16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24304" cy="8228838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5152" y="1459022"/>
            <a:ext cx="7615428" cy="1002030"/>
          </a:xfrm>
          <a:noFill/>
        </p:spPr>
        <p:txBody>
          <a:bodyPr wrap="square" anchor="t">
            <a:normAutofit/>
          </a:bodyPr>
          <a:lstStyle>
            <a:lvl1pPr algn="l">
              <a:defRPr sz="528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24304" cy="8228838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269205" y="3050438"/>
            <a:ext cx="11139557" cy="2988334"/>
          </a:xfrm>
          <a:noFill/>
        </p:spPr>
        <p:txBody>
          <a:bodyPr wrap="square" anchor="t">
            <a:normAutofit/>
          </a:bodyPr>
          <a:lstStyle>
            <a:lvl1pPr algn="r">
              <a:defRPr sz="468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2269205" y="447869"/>
            <a:ext cx="11139557" cy="2295331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1128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6676" y="390144"/>
            <a:ext cx="12957810" cy="1101090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585102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406640" y="1562100"/>
            <a:ext cx="6388608" cy="585102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6676" y="384810"/>
            <a:ext cx="12957810" cy="1101090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49356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5152" y="2250119"/>
            <a:ext cx="6388608" cy="516033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406640" y="1562100"/>
            <a:ext cx="6388608" cy="49356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7406640" y="2250119"/>
            <a:ext cx="6388608" cy="516033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5152" y="432054"/>
            <a:ext cx="12962382" cy="698144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914" y="384048"/>
            <a:ext cx="12958572" cy="1101090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12958906" cy="486664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920" b="0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24304" cy="8228838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50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lum bright="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"/>
            <a:ext cx="14630400" cy="822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17981" y="820522"/>
            <a:ext cx="12190781" cy="2833421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768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217676" y="4268724"/>
            <a:ext cx="12190476" cy="1577340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16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image" Target="../media/image6.png"/><Relationship Id="rId12" Type="http://schemas.openxmlformats.org/officeDocument/2006/relationships/tags" Target="../tags/tag69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8" Type="http://schemas.openxmlformats.org/officeDocument/2006/relationships/theme" Target="../theme/theme3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3" Type="http://schemas.openxmlformats.org/officeDocument/2006/relationships/theme" Target="../theme/theme4.xml"/><Relationship Id="rId22" Type="http://schemas.openxmlformats.org/officeDocument/2006/relationships/tags" Target="../tags/tag218.xml"/><Relationship Id="rId21" Type="http://schemas.openxmlformats.org/officeDocument/2006/relationships/image" Target="../media/image17.png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37.xml"/><Relationship Id="rId19" Type="http://schemas.openxmlformats.org/officeDocument/2006/relationships/image" Target="../media/image15.png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2" y="56"/>
            <a:ext cx="14630316" cy="82294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3760" y="432000"/>
            <a:ext cx="12960000" cy="864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3759" y="1474470"/>
            <a:ext cx="12959999" cy="59386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3759" y="7627620"/>
            <a:ext cx="3291840" cy="43815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0501918" y="7627620"/>
            <a:ext cx="3291840" cy="43815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48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88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6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3760" y="432000"/>
            <a:ext cx="12960000" cy="864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3760" y="1482090"/>
            <a:ext cx="12960000" cy="5870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3760" y="7627620"/>
            <a:ext cx="3291840" cy="43815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0501920" y="7627620"/>
            <a:ext cx="3291840" cy="43815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432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88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6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4624304" cy="8228838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5152" y="432000"/>
            <a:ext cx="12960000" cy="864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5152" y="1562099"/>
            <a:ext cx="12960000" cy="584835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5152" y="7627620"/>
            <a:ext cx="3291840" cy="438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10504780" y="7627620"/>
            <a:ext cx="3291840" cy="438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 r="36" b="26259"/>
          <a:stretch>
            <a:fillRect/>
          </a:stretch>
        </p:blipFill>
        <p:spPr>
          <a:xfrm>
            <a:off x="0" y="5507736"/>
            <a:ext cx="14625066" cy="272186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alphaModFix amt="40000"/>
            <a:duotone>
              <a:prstClr val="black"/>
              <a:schemeClr val="accent3">
                <a:tint val="45000"/>
                <a:satMod val="400000"/>
              </a:schemeClr>
            </a:duotone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669" r="4" b="26257"/>
          <a:stretch>
            <a:fillRect/>
          </a:stretch>
        </p:blipFill>
        <p:spPr>
          <a:xfrm>
            <a:off x="0" y="5507736"/>
            <a:ext cx="14625066" cy="272186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lang="en-US" sz="3840" b="1" kern="1200" dirty="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400" b="0" kern="120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60" b="0" kern="1200">
          <a:solidFill>
            <a:schemeClr val="lt1">
              <a:lumMod val="100000"/>
            </a:schemeClr>
          </a:solidFill>
          <a:latin typeface="+mn-ea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b="0" kern="1200">
          <a:solidFill>
            <a:schemeClr val="lt1">
              <a:lumMod val="100000"/>
            </a:schemeClr>
          </a:solidFill>
          <a:latin typeface="+mn-ea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b="0" kern="1200">
          <a:solidFill>
            <a:schemeClr val="lt1">
              <a:lumMod val="100000"/>
            </a:schemeClr>
          </a:solidFill>
          <a:latin typeface="+mn-ea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40" b="0" kern="1200">
          <a:solidFill>
            <a:schemeClr val="lt1">
              <a:lumMod val="100000"/>
            </a:schemeClr>
          </a:solidFill>
          <a:latin typeface="+mn-ea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19.xml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image" Target="../media/image42.png"/><Relationship Id="rId6" Type="http://schemas.openxmlformats.org/officeDocument/2006/relationships/tags" Target="../tags/tag272.xml"/><Relationship Id="rId5" Type="http://schemas.openxmlformats.org/officeDocument/2006/relationships/image" Target="../media/image41.png"/><Relationship Id="rId4" Type="http://schemas.openxmlformats.org/officeDocument/2006/relationships/tags" Target="../tags/tag271.xml"/><Relationship Id="rId3" Type="http://schemas.openxmlformats.org/officeDocument/2006/relationships/image" Target="../media/image40.png"/><Relationship Id="rId2" Type="http://schemas.openxmlformats.org/officeDocument/2006/relationships/tags" Target="../tags/tag270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275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../media/image44.png"/><Relationship Id="rId3" Type="http://schemas.openxmlformats.org/officeDocument/2006/relationships/tags" Target="../tags/tag276.xml"/><Relationship Id="rId2" Type="http://schemas.openxmlformats.org/officeDocument/2006/relationships/image" Target="../media/image43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6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92.xml"/><Relationship Id="rId3" Type="http://schemas.openxmlformats.org/officeDocument/2006/relationships/image" Target="../media/image45.jpeg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image" Target="../media/image46.jpeg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image" Target="../media/image27.png"/><Relationship Id="rId5" Type="http://schemas.openxmlformats.org/officeDocument/2006/relationships/tags" Target="../tags/tag221.xml"/><Relationship Id="rId4" Type="http://schemas.openxmlformats.org/officeDocument/2006/relationships/image" Target="../media/image26.png"/><Relationship Id="rId3" Type="http://schemas.openxmlformats.org/officeDocument/2006/relationships/tags" Target="../tags/tag220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237.xml"/><Relationship Id="rId24" Type="http://schemas.openxmlformats.org/officeDocument/2006/relationships/tags" Target="../tags/tag236.xml"/><Relationship Id="rId23" Type="http://schemas.openxmlformats.org/officeDocument/2006/relationships/tags" Target="../tags/tag235.xml"/><Relationship Id="rId22" Type="http://schemas.openxmlformats.org/officeDocument/2006/relationships/tags" Target="../tags/tag234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image" Target="../media/image25.png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image" Target="../media/image30.png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image" Target="../media/image29.png"/><Relationship Id="rId10" Type="http://schemas.openxmlformats.org/officeDocument/2006/relationships/tags" Target="../tags/tag224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0.xml"/><Relationship Id="rId3" Type="http://schemas.openxmlformats.org/officeDocument/2006/relationships/image" Target="../media/image31.jpeg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44.xml"/><Relationship Id="rId5" Type="http://schemas.openxmlformats.org/officeDocument/2006/relationships/image" Target="../media/image33.jpeg"/><Relationship Id="rId4" Type="http://schemas.openxmlformats.org/officeDocument/2006/relationships/tags" Target="../tags/tag243.xml"/><Relationship Id="rId3" Type="http://schemas.openxmlformats.org/officeDocument/2006/relationships/image" Target="../media/image32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8.xml"/><Relationship Id="rId4" Type="http://schemas.openxmlformats.org/officeDocument/2006/relationships/image" Target="../media/image34.jpe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36.png"/><Relationship Id="rId3" Type="http://schemas.openxmlformats.org/officeDocument/2006/relationships/tags" Target="../tags/tag249.xml"/><Relationship Id="rId2" Type="http://schemas.openxmlformats.org/officeDocument/2006/relationships/image" Target="../media/image35.pn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image" Target="../media/image39.png"/><Relationship Id="rId6" Type="http://schemas.openxmlformats.org/officeDocument/2006/relationships/tags" Target="../tags/tag260.xml"/><Relationship Id="rId5" Type="http://schemas.openxmlformats.org/officeDocument/2006/relationships/image" Target="../media/image38.png"/><Relationship Id="rId4" Type="http://schemas.openxmlformats.org/officeDocument/2006/relationships/tags" Target="../tags/tag259.xml"/><Relationship Id="rId3" Type="http://schemas.openxmlformats.org/officeDocument/2006/relationships/image" Target="../media/image37.png"/><Relationship Id="rId2" Type="http://schemas.openxmlformats.org/officeDocument/2006/relationships/tags" Target="../tags/tag258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990" y="213360"/>
            <a:ext cx="3207385" cy="15449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5305" y="2255520"/>
            <a:ext cx="13272135" cy="73152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3600" b="1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Mawlana </a:t>
            </a:r>
            <a:r>
              <a:rPr lang="en-US" sz="3600" b="1" dirty="0" err="1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Bhashani</a:t>
            </a:r>
            <a:r>
              <a:rPr lang="en-US" sz="3600" b="1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Science and Technology  University</a:t>
            </a:r>
            <a:endParaRPr lang="en-US" sz="3600" b="1" dirty="0">
              <a:ln/>
              <a:solidFill>
                <a:schemeClr val="accent4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endParaRPr lang="en-US" sz="3600" b="1" dirty="0">
              <a:ln/>
              <a:solidFill>
                <a:schemeClr val="accent4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3600" b="1" dirty="0">
              <a:ln/>
              <a:solidFill>
                <a:schemeClr val="accent4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39060" y="3484245"/>
            <a:ext cx="9351645" cy="1712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Title: Wireless and Mobile Communication </a:t>
            </a:r>
            <a:endParaRPr lang="en-US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Code: ICT-4201</a:t>
            </a:r>
            <a:endParaRPr lang="en-US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NFC(Near Field Communication)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38580" y="5889625"/>
            <a:ext cx="49149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Submitted By,</a:t>
            </a:r>
            <a:endParaRPr lang="en-US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Md. Shahidul Islam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ID:IT-21024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Dept. of ICT, MBSTU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433435" y="5908675"/>
            <a:ext cx="48768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Supervised By,</a:t>
            </a:r>
            <a:endParaRPr 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Md. Nazrul Islam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Associate Professor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Dept. of ICT, MBSTU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7824" y="3621024"/>
            <a:ext cx="1088136" cy="12435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57800" y="3621024"/>
            <a:ext cx="1243584" cy="1243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20072" y="3621024"/>
            <a:ext cx="1243584" cy="12435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7883" y="1468374"/>
            <a:ext cx="13048488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48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Disadvantages of NFC</a:t>
            </a:r>
            <a:endParaRPr lang="en-US" sz="48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1"/>
          <p:cNvSpPr/>
          <p:nvPr>
            <p:custDataLst>
              <p:tags r:id="rId8"/>
            </p:custDataLst>
          </p:nvPr>
        </p:nvSpPr>
        <p:spPr>
          <a:xfrm>
            <a:off x="587883" y="5440934"/>
            <a:ext cx="4123944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2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Limited Range</a:t>
            </a:r>
            <a:endParaRPr lang="en-US" sz="32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2"/>
          <p:cNvSpPr/>
          <p:nvPr>
            <p:custDataLst>
              <p:tags r:id="rId9"/>
            </p:custDataLst>
          </p:nvPr>
        </p:nvSpPr>
        <p:spPr>
          <a:xfrm>
            <a:off x="4711700" y="5606669"/>
            <a:ext cx="4123944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6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Compatibility Issues</a:t>
            </a:r>
            <a:endParaRPr lang="en-US" sz="36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>
            <p:custDataLst>
              <p:tags r:id="rId10"/>
            </p:custDataLst>
          </p:nvPr>
        </p:nvSpPr>
        <p:spPr>
          <a:xfrm>
            <a:off x="9513697" y="5606669"/>
            <a:ext cx="4123944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6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Speed Limitations</a:t>
            </a:r>
            <a:endParaRPr lang="en-US" sz="36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384" y="1975104"/>
            <a:ext cx="9254985" cy="179667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384" y="4001591"/>
            <a:ext cx="9254985" cy="179667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384" y="6017631"/>
            <a:ext cx="9254985" cy="179667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1169162"/>
            <a:ext cx="8074152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54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Future of NFC</a:t>
            </a:r>
            <a:endParaRPr lang="en-US" sz="54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1"/>
          <p:cNvSpPr/>
          <p:nvPr>
            <p:custDataLst>
              <p:tags r:id="rId7"/>
            </p:custDataLst>
          </p:nvPr>
        </p:nvSpPr>
        <p:spPr>
          <a:xfrm>
            <a:off x="1078867" y="2278032"/>
            <a:ext cx="8670020" cy="40738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8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Growing Popularity</a:t>
            </a:r>
            <a:endParaRPr lang="en-US" sz="28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2"/>
          <p:cNvSpPr/>
          <p:nvPr>
            <p:custDataLst>
              <p:tags r:id="rId8"/>
            </p:custDataLst>
          </p:nvPr>
        </p:nvSpPr>
        <p:spPr>
          <a:xfrm>
            <a:off x="1078867" y="2831660"/>
            <a:ext cx="8670020" cy="647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The use of NFC is expected to expand with the rise of contactless payments and smart devices.</a:t>
            </a:r>
            <a:endParaRPr lang="en-US" sz="24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3"/>
          <p:cNvSpPr/>
          <p:nvPr>
            <p:custDataLst>
              <p:tags r:id="rId9"/>
            </p:custDataLst>
          </p:nvPr>
        </p:nvSpPr>
        <p:spPr>
          <a:xfrm>
            <a:off x="1078867" y="4294073"/>
            <a:ext cx="8670020" cy="40738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2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Integration with IoT</a:t>
            </a:r>
            <a:endParaRPr lang="en-US" sz="32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4"/>
          <p:cNvSpPr/>
          <p:nvPr>
            <p:custDataLst>
              <p:tags r:id="rId10"/>
            </p:custDataLst>
          </p:nvPr>
        </p:nvSpPr>
        <p:spPr>
          <a:xfrm>
            <a:off x="1078867" y="4847701"/>
            <a:ext cx="8670020" cy="647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As the Internet of Things grows, NFC is likely to play a key role in connecting everyday devices seamlessly.</a:t>
            </a:r>
            <a:endParaRPr lang="en-US" sz="24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1078867" y="6310114"/>
            <a:ext cx="8670020" cy="40738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6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Innovative Uses</a:t>
            </a:r>
            <a:endParaRPr lang="en-US" sz="36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1078867" y="6874187"/>
            <a:ext cx="8670020" cy="647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24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technology may evolve into new areas, including smart advertising and enhanced user interactions in retail environments.</a:t>
            </a:r>
            <a:endParaRPr lang="en-US" sz="24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17930" y="394970"/>
            <a:ext cx="12190730" cy="1748790"/>
          </a:xfrm>
        </p:spPr>
        <p:txBody>
          <a:bodyPr/>
          <a:lstStyle/>
          <a:p>
            <a:r>
              <a:rPr lang="en-US" altLang="en-US">
                <a:latin typeface="+mj-lt"/>
              </a:rPr>
              <a:t>NFC in Transportation</a:t>
            </a:r>
            <a:endParaRPr lang="en-US" altLang="en-US">
              <a:latin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17930" y="3288030"/>
            <a:ext cx="12190730" cy="322389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Used for ticketing, fare payments, and access control in buses, metros, and airports.</a:t>
            </a:r>
            <a:endParaRPr lang="en-US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It makes travel faster and smoother by reducing queues and eliminating paper tickets.</a:t>
            </a:r>
            <a:endParaRPr lang="en-US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51898" y="706309"/>
            <a:ext cx="12525335" cy="1297306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NFC in Education</a:t>
            </a:r>
            <a:endParaRPr lang="en-US" sz="6000">
              <a:ln/>
              <a:solidFill>
                <a:schemeClr val="accent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19810" y="4542155"/>
            <a:ext cx="12523470" cy="2346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NFC is used for attendance tracking, library book management, and digital student ID cards.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It improves security and saves time in school administration.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54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 Growth of NFC</a:t>
            </a:r>
            <a:endParaRPr lang="en-US" altLang="en-US" sz="54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ttp://photo-static-api.fotomore.com/creative/vcg/veer/400/new/VCG41N531480994.jpg?uid=386&amp;timestamp=1685070879&amp;sign=638fe59e20d56783b78d4e80af2eb4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7049" r="7049"/>
          <a:stretch>
            <a:fillRect/>
          </a:stretch>
        </p:blipFill>
        <p:spPr>
          <a:xfrm>
            <a:off x="10358755" y="0"/>
            <a:ext cx="4301490" cy="82296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ext Box 1"/>
          <p:cNvSpPr txBox="1"/>
          <p:nvPr/>
        </p:nvSpPr>
        <p:spPr>
          <a:xfrm>
            <a:off x="567690" y="1671955"/>
            <a:ext cx="9524365" cy="4415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Smartphone Adoption: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Almost all modern smartphones now include NFC chips, which increases the number of users automatically.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Contactless Payments: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More people are using Google Pay, Apple Pay, and similar apps — boosting NFC-based transactions worldwide.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Smart Cities &amp; Transport: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Public transport cards, metro passes, and access systems are switching to NFC for convenience.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93716" y="444201"/>
            <a:ext cx="6028182" cy="1411396"/>
          </a:xfrm>
        </p:spPr>
        <p:txBody>
          <a:bodyPr wrap="square" lIns="0" tIns="0" rIns="0" bIns="0" anchor="b">
            <a:normAutofit/>
          </a:bodyPr>
          <a:lstStyle/>
          <a:p>
            <a:pPr algn="ctr"/>
            <a:r>
              <a:rPr lang="en-US" sz="6000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</a:rPr>
              <a:t>Security in NFC</a:t>
            </a:r>
            <a:endParaRPr lang="en-US" sz="6000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lt"/>
            </a:endParaRPr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2700000">
            <a:off x="1731564" y="2202480"/>
            <a:ext cx="4190400" cy="4190400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0" b="16640"/>
          <a:stretch>
            <a:fillRect/>
          </a:stretch>
        </p:blipFill>
        <p:spPr>
          <a:xfrm>
            <a:off x="0" y="0"/>
            <a:ext cx="4241165" cy="8229600"/>
          </a:xfrm>
          <a:custGeom>
            <a:avLst/>
            <a:gdLst>
              <a:gd name="connsiteX0" fmla="*/ 0 w 3534410"/>
              <a:gd name="connsiteY0" fmla="*/ 0 h 3534410"/>
              <a:gd name="connsiteX1" fmla="*/ 3534410 w 3534410"/>
              <a:gd name="connsiteY1" fmla="*/ 0 h 3534410"/>
              <a:gd name="connsiteX2" fmla="*/ 3534410 w 3534410"/>
              <a:gd name="connsiteY2" fmla="*/ 3534410 h 3534410"/>
              <a:gd name="connsiteX3" fmla="*/ 0 w 3534410"/>
              <a:gd name="connsiteY3" fmla="*/ 3534410 h 353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4410" h="3534410">
                <a:moveTo>
                  <a:pt x="0" y="0"/>
                </a:moveTo>
                <a:lnTo>
                  <a:pt x="3534410" y="0"/>
                </a:lnTo>
                <a:lnTo>
                  <a:pt x="3534410" y="3534410"/>
                </a:lnTo>
                <a:lnTo>
                  <a:pt x="0" y="353441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>
                <a:alpha val="50000"/>
              </a:schemeClr>
            </a:solidFill>
          </a:ln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5035550" y="2414270"/>
            <a:ext cx="8989695" cy="365823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 anchorCtr="0">
            <a:noAutofit/>
          </a:bodyPr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Encryption: Protects transmitted data.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User Authentication: Uses PIN, fingerprint, or face ID.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Secure Element: Stores sensitive data safely.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v"/>
            </a:pP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Short Range: Reduces hacking risk.</a:t>
            </a:r>
            <a:endParaRPr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81000" y="0"/>
            <a:ext cx="13220065" cy="2887980"/>
          </a:xfrm>
        </p:spPr>
        <p:txBody>
          <a:bodyPr/>
          <a:lstStyle/>
          <a:p>
            <a:r>
              <a:rPr lang="en-US" altLang="en-US" dirty="0"/>
              <a:t>NFC in Mobile Devices</a:t>
            </a:r>
            <a:endParaRPr lang="en-US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283845" y="2488565"/>
            <a:ext cx="9199245" cy="2934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NFC (Near Field Communication) has become a standard feature in most modern smartphones.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allows mobile devices to communicate wirelessly with other NFC-enabled devices, cards, or terminals by simply bringing them close together (within a few centimeters).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1000" y="5950585"/>
            <a:ext cx="9006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Every NFC-enabled smartphone has an NFC chip and an antenna coil built inside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1143000"/>
            <a:ext cx="13048488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54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Conclusion on NFC Technology</a:t>
            </a:r>
            <a:endParaRPr lang="en-US" sz="54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499110" y="3675634"/>
            <a:ext cx="3054096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90"/>
              </a:lnSpc>
              <a:buNone/>
            </a:pPr>
            <a:r>
              <a:rPr lang="en-US" sz="40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Summary</a:t>
            </a:r>
            <a:endParaRPr lang="en-US" sz="40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5655" y="4672838"/>
            <a:ext cx="3054096" cy="8503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technology stands out for its simplicity, speed, and security.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468112" y="4032504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8385048" y="2962656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1" name="Text 5"/>
          <p:cNvSpPr/>
          <p:nvPr/>
        </p:nvSpPr>
        <p:spPr>
          <a:xfrm>
            <a:off x="7854696" y="6025896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10222992" y="2432304"/>
            <a:ext cx="3502152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6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Importance</a:t>
            </a:r>
            <a:endParaRPr lang="en-US" sz="36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222992" y="3182112"/>
            <a:ext cx="3502152" cy="8503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It enhances everyday activities such as payments and data exchanges.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222992" y="5166360"/>
            <a:ext cx="3502152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2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Future Prospects</a:t>
            </a:r>
            <a:endParaRPr lang="en-US" sz="32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222992" y="6026023"/>
            <a:ext cx="3502152" cy="8503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Understanding NFC is essential for innovative applications and technologies.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46310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444369"/>
            <a:ext cx="13048488" cy="19568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Introduction to Near Field Communication (NFC)</a:t>
            </a:r>
            <a:endParaRPr lang="en-US" sz="61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670" y="4562475"/>
            <a:ext cx="13048615" cy="26638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en-US" sz="28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is a short-range wireless technology that lets two electronic devices exchange information when they are very close to each other (about 4 cm or less).</a:t>
            </a: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r>
              <a:rPr lang="en-US" altLang="en-US" sz="28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Works without wires or internet.</a:t>
            </a: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r>
              <a:rPr lang="en-US" altLang="en-US" sz="28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Used in contactless payments, smart cards, mobile sharing, and access control.</a:t>
            </a: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r>
              <a:rPr lang="en-US" altLang="en-US" sz="28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Communication is usually one at a time (half-duplex).</a:t>
            </a: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  <a:p>
            <a:pPr marL="457200" indent="-457200" algn="l">
              <a:lnSpc>
                <a:spcPct val="50000"/>
              </a:lnSpc>
              <a:buFont typeface="Wingdings" panose="05000000000000000000" charset="0"/>
              <a:buChar char="v"/>
            </a:pPr>
            <a:r>
              <a:rPr lang="en-US" altLang="en-US" sz="28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Very fast, secure, and convenient.</a:t>
            </a:r>
            <a:endParaRPr lang="en-US" altLang="en-US" sz="28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965960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3968496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1828800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6108192"/>
            <a:ext cx="1143000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143000"/>
            <a:ext cx="13048488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44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Key Features of NFC</a:t>
            </a:r>
            <a:endParaRPr lang="en-US" sz="44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0" y="3803904"/>
            <a:ext cx="3054096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2790"/>
              </a:lnSpc>
              <a:buNone/>
            </a:pPr>
            <a:r>
              <a:rPr lang="en-US" sz="32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Easy of Use</a:t>
            </a:r>
            <a:endParaRPr lang="en-US" sz="32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556260" y="4407535"/>
            <a:ext cx="4198620" cy="8502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requires minimal user interaction; simply bring devices close to connect.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4764024" y="4334256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8467344" y="2194560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22992" y="2276856"/>
            <a:ext cx="3502152" cy="35661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36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Speed</a:t>
            </a:r>
            <a:endParaRPr lang="en-US" sz="36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10222992" y="2880360"/>
            <a:ext cx="3502152" cy="11338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allows for quick data transfers, usually within a few seconds, enhancing user experience.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7"/>
          <p:cNvSpPr/>
          <p:nvPr/>
        </p:nvSpPr>
        <p:spPr>
          <a:xfrm>
            <a:off x="8467344" y="6473952"/>
            <a:ext cx="173736" cy="39319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30" dirty="0"/>
          </a:p>
        </p:txBody>
      </p:sp>
      <p:sp>
        <p:nvSpPr>
          <p:cNvPr id="17" name="Text 8"/>
          <p:cNvSpPr/>
          <p:nvPr/>
        </p:nvSpPr>
        <p:spPr>
          <a:xfrm>
            <a:off x="10222992" y="4974336"/>
            <a:ext cx="3502152" cy="7132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8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Low Power Consumption</a:t>
            </a:r>
            <a:endParaRPr lang="en-US" sz="28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10035667" y="6108065"/>
            <a:ext cx="3502152" cy="8503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devices consume very little power, making it ideal for mobile applications.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2119" y="1639512"/>
            <a:ext cx="8662289" cy="206291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2119" y="3839303"/>
            <a:ext cx="8662289" cy="1838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2119" y="5824004"/>
            <a:ext cx="8662289" cy="18380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67210" y="2578090"/>
            <a:ext cx="8232108" cy="90924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67210" y="4787658"/>
            <a:ext cx="8232108" cy="68437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67210" y="6762581"/>
            <a:ext cx="8232108" cy="68437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7656" y="1835049"/>
            <a:ext cx="586611" cy="58661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7656" y="4044617"/>
            <a:ext cx="586611" cy="58661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7656" y="6019541"/>
            <a:ext cx="586611" cy="586611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1014984"/>
            <a:ext cx="8074152" cy="4297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40"/>
              </a:lnSpc>
              <a:buNone/>
            </a:pPr>
            <a:r>
              <a:rPr lang="en-US" sz="48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Applications of NFC</a:t>
            </a:r>
            <a:endParaRPr lang="en-US" sz="48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"/>
          <p:cNvSpPr/>
          <p:nvPr>
            <p:custDataLst>
              <p:tags r:id="rId17"/>
            </p:custDataLst>
          </p:nvPr>
        </p:nvSpPr>
        <p:spPr>
          <a:xfrm>
            <a:off x="1362747" y="1952371"/>
            <a:ext cx="156430" cy="34219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36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3600" dirty="0">
              <a:solidFill>
                <a:srgbClr val="050505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</p:txBody>
      </p:sp>
      <p:sp>
        <p:nvSpPr>
          <p:cNvPr id="15" name="Text 2"/>
          <p:cNvSpPr/>
          <p:nvPr>
            <p:custDataLst>
              <p:tags r:id="rId18"/>
            </p:custDataLst>
          </p:nvPr>
        </p:nvSpPr>
        <p:spPr>
          <a:xfrm>
            <a:off x="1167210" y="2578090"/>
            <a:ext cx="8232108" cy="293305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90"/>
              </a:lnSpc>
              <a:buNone/>
            </a:pPr>
            <a:r>
              <a:rPr lang="en-US" sz="28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Mobile Payments</a:t>
            </a:r>
            <a:endParaRPr lang="en-US" sz="28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3"/>
          <p:cNvSpPr/>
          <p:nvPr>
            <p:custDataLst>
              <p:tags r:id="rId19"/>
            </p:custDataLst>
          </p:nvPr>
        </p:nvSpPr>
        <p:spPr>
          <a:xfrm>
            <a:off x="1167210" y="3027825"/>
            <a:ext cx="8232108" cy="4595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is used in services like Apple Pay and Google Wallet, allowing users to make payments by tapping their phones.</a:t>
            </a:r>
            <a:endParaRPr lang="en-US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4"/>
          <p:cNvSpPr/>
          <p:nvPr>
            <p:custDataLst>
              <p:tags r:id="rId20"/>
            </p:custDataLst>
          </p:nvPr>
        </p:nvSpPr>
        <p:spPr>
          <a:xfrm>
            <a:off x="1362747" y="4161939"/>
            <a:ext cx="156430" cy="34219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36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3600" dirty="0">
              <a:solidFill>
                <a:srgbClr val="050505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</p:txBody>
      </p:sp>
      <p:sp>
        <p:nvSpPr>
          <p:cNvPr id="18" name="Text 5"/>
          <p:cNvSpPr/>
          <p:nvPr>
            <p:custDataLst>
              <p:tags r:id="rId21"/>
            </p:custDataLst>
          </p:nvPr>
        </p:nvSpPr>
        <p:spPr>
          <a:xfrm>
            <a:off x="1167210" y="4607058"/>
            <a:ext cx="8232108" cy="293305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Data Transfer</a:t>
            </a:r>
            <a:endParaRPr lang="en-US" sz="32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6"/>
          <p:cNvSpPr/>
          <p:nvPr>
            <p:custDataLst>
              <p:tags r:id="rId22"/>
            </p:custDataLst>
          </p:nvPr>
        </p:nvSpPr>
        <p:spPr>
          <a:xfrm>
            <a:off x="1167210" y="5227616"/>
            <a:ext cx="8232108" cy="2346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Users can share contacts, photos, and files by tapping devices together.</a:t>
            </a:r>
            <a:endParaRPr lang="en-US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7"/>
          <p:cNvSpPr/>
          <p:nvPr>
            <p:custDataLst>
              <p:tags r:id="rId23"/>
            </p:custDataLst>
          </p:nvPr>
        </p:nvSpPr>
        <p:spPr>
          <a:xfrm>
            <a:off x="1362747" y="6146640"/>
            <a:ext cx="156430" cy="34219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70"/>
              </a:lnSpc>
              <a:buNone/>
            </a:pPr>
            <a:r>
              <a:rPr lang="en-US" sz="32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3200" dirty="0">
              <a:solidFill>
                <a:srgbClr val="050505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</p:txBody>
      </p:sp>
      <p:sp>
        <p:nvSpPr>
          <p:cNvPr id="21" name="Text 8"/>
          <p:cNvSpPr/>
          <p:nvPr>
            <p:custDataLst>
              <p:tags r:id="rId24"/>
            </p:custDataLst>
          </p:nvPr>
        </p:nvSpPr>
        <p:spPr>
          <a:xfrm>
            <a:off x="1147520" y="6636976"/>
            <a:ext cx="8232108" cy="293305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Access Control</a:t>
            </a:r>
            <a:endParaRPr lang="en-US" sz="28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 9"/>
          <p:cNvSpPr/>
          <p:nvPr>
            <p:custDataLst>
              <p:tags r:id="rId25"/>
            </p:custDataLst>
          </p:nvPr>
        </p:nvSpPr>
        <p:spPr>
          <a:xfrm>
            <a:off x="1167210" y="7094859"/>
            <a:ext cx="8232108" cy="2346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70"/>
              </a:lnSpc>
              <a:buNone/>
            </a:pPr>
            <a:r>
              <a:rPr lang="en-US" sz="16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is used for secure entry systems, like hotel room keys and office access cards.</a:t>
            </a:r>
            <a:endParaRPr lang="en-US" sz="16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34685" y="730250"/>
            <a:ext cx="8373110" cy="116459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</a:rPr>
              <a:t>Types of NFC Devices</a:t>
            </a:r>
            <a:endParaRPr lang="en-US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lt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1097" r="16743" b="14688"/>
          <a:stretch>
            <a:fillRect/>
          </a:stretch>
        </p:blipFill>
        <p:spPr>
          <a:xfrm>
            <a:off x="0" y="-15240"/>
            <a:ext cx="5154295" cy="8244840"/>
          </a:xfrm>
          <a:custGeom>
            <a:avLst/>
            <a:gdLst>
              <a:gd name="connsiteX0" fmla="*/ 264624 w 6297995"/>
              <a:gd name="connsiteY0" fmla="*/ 3 h 6870700"/>
              <a:gd name="connsiteX1" fmla="*/ 2180145 w 6297995"/>
              <a:gd name="connsiteY1" fmla="*/ 3 h 6870700"/>
              <a:gd name="connsiteX2" fmla="*/ 0 w 6297995"/>
              <a:gd name="connsiteY2" fmla="*/ 5989901 h 6870700"/>
              <a:gd name="connsiteX3" fmla="*/ 0 w 6297995"/>
              <a:gd name="connsiteY3" fmla="*/ 727052 h 6870700"/>
              <a:gd name="connsiteX4" fmla="*/ 4382475 w 6297995"/>
              <a:gd name="connsiteY4" fmla="*/ 0 h 6870700"/>
              <a:gd name="connsiteX5" fmla="*/ 6297995 w 6297995"/>
              <a:gd name="connsiteY5" fmla="*/ 0 h 6870700"/>
              <a:gd name="connsiteX6" fmla="*/ 3797265 w 6297995"/>
              <a:gd name="connsiteY6" fmla="*/ 6870700 h 6870700"/>
              <a:gd name="connsiteX7" fmla="*/ 1881745 w 6297995"/>
              <a:gd name="connsiteY7" fmla="*/ 6870700 h 6870700"/>
              <a:gd name="connsiteX8" fmla="*/ 2321128 w 6297995"/>
              <a:gd name="connsiteY8" fmla="*/ 0 h 6870700"/>
              <a:gd name="connsiteX9" fmla="*/ 4236648 w 6297995"/>
              <a:gd name="connsiteY9" fmla="*/ 0 h 6870700"/>
              <a:gd name="connsiteX10" fmla="*/ 1735917 w 6297995"/>
              <a:gd name="connsiteY10" fmla="*/ 6870700 h 6870700"/>
              <a:gd name="connsiteX11" fmla="*/ 0 w 6297995"/>
              <a:gd name="connsiteY11" fmla="*/ 6870700 h 6870700"/>
              <a:gd name="connsiteX12" fmla="*/ 0 w 6297995"/>
              <a:gd name="connsiteY12" fmla="*/ 637725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97995" h="6870700">
                <a:moveTo>
                  <a:pt x="264624" y="3"/>
                </a:moveTo>
                <a:lnTo>
                  <a:pt x="2180145" y="3"/>
                </a:lnTo>
                <a:lnTo>
                  <a:pt x="0" y="5989901"/>
                </a:lnTo>
                <a:lnTo>
                  <a:pt x="0" y="727052"/>
                </a:lnTo>
                <a:close/>
                <a:moveTo>
                  <a:pt x="4382475" y="0"/>
                </a:moveTo>
                <a:lnTo>
                  <a:pt x="6297995" y="0"/>
                </a:lnTo>
                <a:lnTo>
                  <a:pt x="3797265" y="6870700"/>
                </a:lnTo>
                <a:lnTo>
                  <a:pt x="1881745" y="6870700"/>
                </a:lnTo>
                <a:close/>
                <a:moveTo>
                  <a:pt x="2321128" y="0"/>
                </a:moveTo>
                <a:lnTo>
                  <a:pt x="4236648" y="0"/>
                </a:lnTo>
                <a:lnTo>
                  <a:pt x="1735917" y="6870700"/>
                </a:lnTo>
                <a:lnTo>
                  <a:pt x="0" y="6870700"/>
                </a:lnTo>
                <a:lnTo>
                  <a:pt x="0" y="637725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ext Box 1"/>
          <p:cNvSpPr txBox="1"/>
          <p:nvPr/>
        </p:nvSpPr>
        <p:spPr>
          <a:xfrm>
            <a:off x="5456555" y="2693670"/>
            <a:ext cx="7578090" cy="3005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Active Devices: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These can generate their own RF field and communicate (e.g., smartphones, payment terminals).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Passive Devices: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These don’t have a power source and rely on the active device’s field (e.g., NFC cards, tags, e-passports).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Both types can store or share small pieces of data securely.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en-US" sz="4400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Components of NFC</a:t>
            </a:r>
            <a:endParaRPr lang="en-US" altLang="en-US" sz="4400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2056638"/>
            <a:ext cx="5180838" cy="4942332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templates\picture_hover\&amp;pky93209690214&amp;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4473575" cy="822960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Text Box 3"/>
          <p:cNvSpPr txBox="1"/>
          <p:nvPr/>
        </p:nvSpPr>
        <p:spPr>
          <a:xfrm>
            <a:off x="5412105" y="2253615"/>
            <a:ext cx="711263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NFC Controller (Chip) – Manages RF communication.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Antenna – Creates the electromagnetic field.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Secure Element (SE) – Stores payment or ID information safely.</a:t>
            </a:r>
            <a:endParaRPr lang="en-US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>
            <p:custDataLst>
              <p:tags r:id="rId1"/>
            </p:custDataLst>
          </p:nvPr>
        </p:nvSpPr>
        <p:spPr>
          <a:xfrm>
            <a:off x="6716790" y="0"/>
            <a:ext cx="7927290" cy="8229600"/>
          </a:xfrm>
          <a:custGeom>
            <a:avLst/>
            <a:gdLst>
              <a:gd name="connsiteX0" fmla="*/ 3372960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5606 h 6858000"/>
              <a:gd name="connsiteX3" fmla="*/ 6572407 w 6606075"/>
              <a:gd name="connsiteY3" fmla="*/ 4226949 h 6858000"/>
              <a:gd name="connsiteX4" fmla="*/ 6295001 w 6606075"/>
              <a:gd name="connsiteY4" fmla="*/ 4198984 h 6858000"/>
              <a:gd name="connsiteX5" fmla="*/ 4918536 w 6606075"/>
              <a:gd name="connsiteY5" fmla="*/ 5575449 h 6858000"/>
              <a:gd name="connsiteX6" fmla="*/ 5759219 w 6606075"/>
              <a:gd name="connsiteY6" fmla="*/ 6843745 h 6858000"/>
              <a:gd name="connsiteX7" fmla="*/ 5798167 w 6606075"/>
              <a:gd name="connsiteY7" fmla="*/ 6858000 h 6858000"/>
              <a:gd name="connsiteX8" fmla="*/ 131098 w 6606075"/>
              <a:gd name="connsiteY8" fmla="*/ 6858000 h 6858000"/>
              <a:gd name="connsiteX9" fmla="*/ 127892 w 6606075"/>
              <a:gd name="connsiteY9" fmla="*/ 6844111 h 6858000"/>
              <a:gd name="connsiteX10" fmla="*/ 0 w 6606075"/>
              <a:gd name="connsiteY10" fmla="*/ 5575449 h 6858000"/>
              <a:gd name="connsiteX11" fmla="*/ 3294430 w 6606075"/>
              <a:gd name="connsiteY11" fmla="*/ 40221 h 6858000"/>
              <a:gd name="connsiteX12" fmla="*/ 3372960 w 660607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6075" h="6858000">
                <a:moveTo>
                  <a:pt x="3372960" y="0"/>
                </a:moveTo>
                <a:lnTo>
                  <a:pt x="6606075" y="0"/>
                </a:lnTo>
                <a:lnTo>
                  <a:pt x="6606075" y="4235606"/>
                </a:lnTo>
                <a:lnTo>
                  <a:pt x="6572407" y="4226949"/>
                </a:lnTo>
                <a:cubicBezTo>
                  <a:pt x="6482802" y="4208613"/>
                  <a:pt x="6390026" y="4198984"/>
                  <a:pt x="6295001" y="4198984"/>
                </a:cubicBezTo>
                <a:cubicBezTo>
                  <a:pt x="5534800" y="4198984"/>
                  <a:pt x="4918536" y="4815248"/>
                  <a:pt x="4918536" y="5575449"/>
                </a:cubicBezTo>
                <a:cubicBezTo>
                  <a:pt x="4918536" y="6145600"/>
                  <a:pt x="5265184" y="6634786"/>
                  <a:pt x="5759219" y="6843745"/>
                </a:cubicBezTo>
                <a:lnTo>
                  <a:pt x="5798167" y="6858000"/>
                </a:lnTo>
                <a:lnTo>
                  <a:pt x="131098" y="6858000"/>
                </a:lnTo>
                <a:lnTo>
                  <a:pt x="127892" y="6844111"/>
                </a:lnTo>
                <a:cubicBezTo>
                  <a:pt x="44037" y="6434322"/>
                  <a:pt x="0" y="6010028"/>
                  <a:pt x="0" y="5575449"/>
                </a:cubicBezTo>
                <a:cubicBezTo>
                  <a:pt x="0" y="3185264"/>
                  <a:pt x="1332119" y="1106212"/>
                  <a:pt x="3294430" y="40221"/>
                </a:cubicBezTo>
                <a:lnTo>
                  <a:pt x="337296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3760" y="432000"/>
            <a:ext cx="7362250" cy="864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altLang="en-US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Technical Specifications</a:t>
            </a:r>
            <a:endParaRPr lang="en-US" altLang="en-US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15978"/>
          <a:stretch>
            <a:fillRect/>
          </a:stretch>
        </p:blipFill>
        <p:spPr>
          <a:xfrm>
            <a:off x="8195945" y="0"/>
            <a:ext cx="6434455" cy="8229600"/>
          </a:xfrm>
          <a:custGeom>
            <a:avLst/>
            <a:gdLst>
              <a:gd name="connsiteX0" fmla="*/ 4692578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8722 h 6858000"/>
              <a:gd name="connsiteX3" fmla="*/ 6486982 w 6606075"/>
              <a:gd name="connsiteY3" fmla="*/ 4220546 h 6858000"/>
              <a:gd name="connsiteX4" fmla="*/ 6295001 w 6606075"/>
              <a:gd name="connsiteY4" fmla="*/ 4210852 h 6858000"/>
              <a:gd name="connsiteX5" fmla="*/ 4417328 w 6606075"/>
              <a:gd name="connsiteY5" fmla="*/ 6088525 h 6858000"/>
              <a:gd name="connsiteX6" fmla="*/ 4564885 w 6606075"/>
              <a:gd name="connsiteY6" fmla="*/ 6819400 h 6858000"/>
              <a:gd name="connsiteX7" fmla="*/ 4583480 w 6606075"/>
              <a:gd name="connsiteY7" fmla="*/ 6858000 h 6858000"/>
              <a:gd name="connsiteX8" fmla="*/ 48492 w 6606075"/>
              <a:gd name="connsiteY8" fmla="*/ 6858000 h 6858000"/>
              <a:gd name="connsiteX9" fmla="*/ 32500 w 6606075"/>
              <a:gd name="connsiteY9" fmla="*/ 6732152 h 6858000"/>
              <a:gd name="connsiteX10" fmla="*/ 0 w 6606075"/>
              <a:gd name="connsiteY10" fmla="*/ 6088525 h 6858000"/>
              <a:gd name="connsiteX11" fmla="*/ 4423060 w 6606075"/>
              <a:gd name="connsiteY11" fmla="*/ 76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6075" h="6858000">
                <a:moveTo>
                  <a:pt x="4692578" y="0"/>
                </a:moveTo>
                <a:lnTo>
                  <a:pt x="6606075" y="0"/>
                </a:lnTo>
                <a:lnTo>
                  <a:pt x="6606075" y="4238722"/>
                </a:lnTo>
                <a:lnTo>
                  <a:pt x="6486982" y="4220546"/>
                </a:lnTo>
                <a:cubicBezTo>
                  <a:pt x="6423860" y="4214136"/>
                  <a:pt x="6359814" y="4210852"/>
                  <a:pt x="6295001" y="4210852"/>
                </a:cubicBezTo>
                <a:cubicBezTo>
                  <a:pt x="5257991" y="4210852"/>
                  <a:pt x="4417328" y="5051515"/>
                  <a:pt x="4417328" y="6088525"/>
                </a:cubicBezTo>
                <a:cubicBezTo>
                  <a:pt x="4417328" y="6347777"/>
                  <a:pt x="4469869" y="6594758"/>
                  <a:pt x="4564885" y="6819400"/>
                </a:cubicBezTo>
                <a:lnTo>
                  <a:pt x="4583480" y="6858000"/>
                </a:lnTo>
                <a:lnTo>
                  <a:pt x="48492" y="6858000"/>
                </a:lnTo>
                <a:lnTo>
                  <a:pt x="32500" y="6732152"/>
                </a:lnTo>
                <a:cubicBezTo>
                  <a:pt x="11009" y="6520533"/>
                  <a:pt x="0" y="6305814"/>
                  <a:pt x="0" y="6088525"/>
                </a:cubicBezTo>
                <a:cubicBezTo>
                  <a:pt x="0" y="3263761"/>
                  <a:pt x="1860563" y="873554"/>
                  <a:pt x="4423060" y="7653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Text Box 4"/>
          <p:cNvSpPr txBox="1"/>
          <p:nvPr/>
        </p:nvSpPr>
        <p:spPr>
          <a:xfrm>
            <a:off x="588645" y="2634615"/>
            <a:ext cx="6475095" cy="2959735"/>
          </a:xfrm>
          <a:prstGeom prst="rect">
            <a:avLst/>
          </a:prstGeom>
        </p:spPr>
        <p:txBody>
          <a:bodyPr>
            <a:noAutofit/>
          </a:bodyPr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Frequency: 13.56 MHz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Range: Up to 4 cm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Rate: 106–424 kbps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charset="0"/>
              <a:buChar char="v"/>
            </a:pP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Communication: Half-duplex (one at a time)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1782" y="2283333"/>
            <a:ext cx="8017337" cy="149183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1782" y="3957840"/>
            <a:ext cx="8017337" cy="149183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1782" y="5622198"/>
            <a:ext cx="8017337" cy="149183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582410" y="448310"/>
            <a:ext cx="7196455" cy="94234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790"/>
              </a:lnSpc>
              <a:buNone/>
            </a:pPr>
            <a:r>
              <a:rPr lang="en-US" sz="40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How NFC Works</a:t>
            </a:r>
            <a:endParaRPr lang="en-US" sz="40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6328918" y="1134999"/>
            <a:ext cx="7196328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endParaRPr lang="en-US" sz="1510" dirty="0"/>
          </a:p>
        </p:txBody>
      </p:sp>
      <p:sp>
        <p:nvSpPr>
          <p:cNvPr id="9" name="Text 2"/>
          <p:cNvSpPr/>
          <p:nvPr>
            <p:custDataLst>
              <p:tags r:id="rId7"/>
            </p:custDataLst>
          </p:nvPr>
        </p:nvSpPr>
        <p:spPr>
          <a:xfrm>
            <a:off x="6005347" y="2526898"/>
            <a:ext cx="7520059" cy="334901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28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Communication Modes</a:t>
            </a:r>
            <a:endParaRPr lang="en-US" sz="28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3"/>
          <p:cNvSpPr/>
          <p:nvPr>
            <p:custDataLst>
              <p:tags r:id="rId8"/>
            </p:custDataLst>
          </p:nvPr>
        </p:nvSpPr>
        <p:spPr>
          <a:xfrm>
            <a:off x="6005347" y="2993730"/>
            <a:ext cx="7520059" cy="5378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includes three modes: peer-to-peer, card emulation, and reader/writer.</a:t>
            </a:r>
            <a:endParaRPr lang="en-US" sz="20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4"/>
          <p:cNvSpPr/>
          <p:nvPr>
            <p:custDataLst>
              <p:tags r:id="rId9"/>
            </p:custDataLst>
          </p:nvPr>
        </p:nvSpPr>
        <p:spPr>
          <a:xfrm>
            <a:off x="6005347" y="4201405"/>
            <a:ext cx="7520059" cy="334901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32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Data Exchange</a:t>
            </a:r>
            <a:endParaRPr lang="en-US" sz="32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5"/>
          <p:cNvSpPr/>
          <p:nvPr>
            <p:custDataLst>
              <p:tags r:id="rId10"/>
            </p:custDataLst>
          </p:nvPr>
        </p:nvSpPr>
        <p:spPr>
          <a:xfrm>
            <a:off x="6005347" y="4668237"/>
            <a:ext cx="7520059" cy="5378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In peer-to-peer mode, two devices can exchange data; in card emulation, a device mimics a smart card.</a:t>
            </a:r>
            <a:endParaRPr lang="en-US" sz="20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1"/>
            </p:custDataLst>
          </p:nvPr>
        </p:nvSpPr>
        <p:spPr>
          <a:xfrm>
            <a:off x="6005347" y="5875912"/>
            <a:ext cx="7520059" cy="334901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3200" dirty="0">
                <a:solidFill>
                  <a:srgbClr val="2E2E2E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Connectivity</a:t>
            </a:r>
            <a:endParaRPr lang="en-US" sz="3200" dirty="0">
              <a:solidFill>
                <a:srgbClr val="2E2E2E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7"/>
          <p:cNvSpPr/>
          <p:nvPr>
            <p:custDataLst>
              <p:tags r:id="rId12"/>
            </p:custDataLst>
          </p:nvPr>
        </p:nvSpPr>
        <p:spPr>
          <a:xfrm>
            <a:off x="6005347" y="6332595"/>
            <a:ext cx="7520059" cy="5378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Devices can connect without any manual pairing, enhancing convenience for users.</a:t>
            </a:r>
            <a:endParaRPr lang="en-US" sz="2000" dirty="0">
              <a:solidFill>
                <a:srgbClr val="2E2E2E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10912" y="2679192"/>
            <a:ext cx="4626864" cy="46268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10912" y="2679192"/>
            <a:ext cx="4626864" cy="46268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10912" y="2679192"/>
            <a:ext cx="4626864" cy="462686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941832"/>
            <a:ext cx="13048488" cy="5120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10"/>
              </a:lnSpc>
              <a:buNone/>
            </a:pPr>
            <a:r>
              <a:rPr lang="en-US" sz="5400" dirty="0">
                <a:solidFill>
                  <a:srgbClr val="77D8F2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Advantages of NFC</a:t>
            </a:r>
            <a:endParaRPr lang="en-US" sz="5400" dirty="0">
              <a:solidFill>
                <a:srgbClr val="77D8F2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795528" y="1682496"/>
            <a:ext cx="13048488" cy="7680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NFC, or Near Field Communication, offers several benefits that enhance security, convenience, and versatility in various applications. These advantages contribute to improved user experiences and broaden the technology's integration across devices.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2"/>
          <p:cNvSpPr/>
          <p:nvPr>
            <p:custDataLst>
              <p:tags r:id="rId8"/>
            </p:custDataLst>
          </p:nvPr>
        </p:nvSpPr>
        <p:spPr>
          <a:xfrm>
            <a:off x="896112" y="4206240"/>
            <a:ext cx="3401568" cy="32004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10"/>
              </a:lnSpc>
              <a:buNone/>
            </a:pPr>
            <a:r>
              <a:rPr lang="en-US" sz="28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Security</a:t>
            </a:r>
            <a:endParaRPr lang="en-US" sz="28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>
            <p:custDataLst>
              <p:tags r:id="rId9"/>
            </p:custDataLst>
          </p:nvPr>
        </p:nvSpPr>
        <p:spPr>
          <a:xfrm>
            <a:off x="896112" y="4754880"/>
            <a:ext cx="3401568" cy="10241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uses encryption and tokenization, making transactions secure and reducing fraud risks.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>
            <p:custDataLst>
              <p:tags r:id="rId10"/>
            </p:custDataLst>
          </p:nvPr>
        </p:nvSpPr>
        <p:spPr>
          <a:xfrm>
            <a:off x="6053328" y="4809744"/>
            <a:ext cx="155448" cy="3657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000" dirty="0"/>
          </a:p>
        </p:txBody>
      </p:sp>
      <p:sp>
        <p:nvSpPr>
          <p:cNvPr id="11" name="Text 5"/>
          <p:cNvSpPr/>
          <p:nvPr>
            <p:custDataLst>
              <p:tags r:id="rId11"/>
            </p:custDataLst>
          </p:nvPr>
        </p:nvSpPr>
        <p:spPr>
          <a:xfrm>
            <a:off x="7836408" y="3776472"/>
            <a:ext cx="155448" cy="3657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6"/>
          <p:cNvSpPr/>
          <p:nvPr>
            <p:custDataLst>
              <p:tags r:id="rId12"/>
            </p:custDataLst>
          </p:nvPr>
        </p:nvSpPr>
        <p:spPr>
          <a:xfrm>
            <a:off x="7836408" y="5843016"/>
            <a:ext cx="155448" cy="3657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05050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000" dirty="0"/>
          </a:p>
        </p:txBody>
      </p:sp>
      <p:sp>
        <p:nvSpPr>
          <p:cNvPr id="13" name="Text 7"/>
          <p:cNvSpPr/>
          <p:nvPr>
            <p:custDataLst>
              <p:tags r:id="rId13"/>
            </p:custDataLst>
          </p:nvPr>
        </p:nvSpPr>
        <p:spPr>
          <a:xfrm>
            <a:off x="9939528" y="3035808"/>
            <a:ext cx="3803904" cy="32004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10"/>
              </a:lnSpc>
              <a:buNone/>
            </a:pPr>
            <a:r>
              <a:rPr lang="en-US" sz="28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Convenience</a:t>
            </a:r>
            <a:endParaRPr lang="en-US" sz="28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>
            <p:custDataLst>
              <p:tags r:id="rId14"/>
            </p:custDataLst>
          </p:nvPr>
        </p:nvSpPr>
        <p:spPr>
          <a:xfrm>
            <a:off x="9939528" y="3584448"/>
            <a:ext cx="3803904" cy="10241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Users can complete transactions or share information with a simple tap, adding to the overall user experience.</a:t>
            </a:r>
            <a:endParaRPr lang="en-US" sz="20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>
            <p:custDataLst>
              <p:tags r:id="rId15"/>
            </p:custDataLst>
          </p:nvPr>
        </p:nvSpPr>
        <p:spPr>
          <a:xfrm>
            <a:off x="9939528" y="5623560"/>
            <a:ext cx="3803904" cy="32004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10"/>
              </a:lnSpc>
              <a:buNone/>
            </a:pPr>
            <a:r>
              <a:rPr lang="en-US" sz="3600" dirty="0">
                <a:solidFill>
                  <a:srgbClr val="DBDBDB"/>
                </a:solidFill>
                <a:latin typeface="Arial" panose="020B0604020202020204" pitchFamily="34" charset="0"/>
                <a:ea typeface="AlibabaPuHuiTi-Alibaba-PuHuiTi" pitchFamily="34" charset="-122"/>
                <a:cs typeface="Arial" panose="020B0604020202020204" pitchFamily="34" charset="0"/>
              </a:rPr>
              <a:t>Versatility</a:t>
            </a:r>
            <a:endParaRPr lang="en-US" sz="3600" dirty="0">
              <a:solidFill>
                <a:srgbClr val="DBDBDB"/>
              </a:solidFill>
              <a:latin typeface="Arial" panose="020B0604020202020204" pitchFamily="34" charset="0"/>
              <a:ea typeface="AlibabaPuHuiTi-Alibaba-PuHuiTi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>
            <p:custDataLst>
              <p:tags r:id="rId16"/>
            </p:custDataLst>
          </p:nvPr>
        </p:nvSpPr>
        <p:spPr>
          <a:xfrm>
            <a:off x="10040493" y="6537960"/>
            <a:ext cx="3803904" cy="7680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BDBDB"/>
                </a:solidFill>
                <a:latin typeface="Arial" panose="020B0604020202020204" pitchFamily="34" charset="0"/>
                <a:ea typeface="思源黑体-思源黑体-Medium" pitchFamily="34" charset="-122"/>
                <a:cs typeface="Arial" panose="020B0604020202020204" pitchFamily="34" charset="0"/>
              </a:rPr>
              <a:t>NFC can be integrated into various devices, such as smartphones, wearables, and smart cards.</a:t>
            </a:r>
            <a:endParaRPr lang="en-US" sz="2400" dirty="0">
              <a:solidFill>
                <a:srgbClr val="DBDBDB"/>
              </a:solidFill>
              <a:latin typeface="Arial" panose="020B0604020202020204" pitchFamily="34" charset="0"/>
              <a:ea typeface="思源黑体-思源黑体-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3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6.xml><?xml version="1.0" encoding="utf-8"?>
<p:tagLst xmlns:p="http://schemas.openxmlformats.org/presentationml/2006/main"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8.xml><?xml version="1.0" encoding="utf-8"?>
<p:tagLst xmlns:p="http://schemas.openxmlformats.org/presentationml/2006/main"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3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3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21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1"/>
  <p:tag name="KSO_WM_TEMPLATE_THUMBS_INDEX" val="1、9"/>
  <p:tag name="KSO_WM_SPECIAL_SOURCE" val="bdnull"/>
</p:tagLst>
</file>

<file path=ppt/tags/tag219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1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2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3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4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5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6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7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8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29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.xml><?xml version="1.0" encoding="utf-8"?>
<p:tagLst xmlns:p="http://schemas.openxmlformats.org/presentationml/2006/main">
  <p:tag name="KSO_WM_UNIT_BLOCK" val="0"/>
  <p:tag name="KSO_WM_UNIT_DEC_AREA_ID" val="7232a9ce6a4c417da7c86d7bc30540bf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1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2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3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4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5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6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7.xml><?xml version="1.0" encoding="utf-8"?>
<p:tagLst xmlns:p="http://schemas.openxmlformats.org/presentationml/2006/main">
  <p:tag name="KSO_WM_DIAGRAM_VIRTUALLY_FRAME" val="{&quot;height&quot;:476.32000000000045,&quot;left&quot;:74.97,&quot;top&quot;:129.09,&quot;width&quot;:682.0699999999999}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8"/>
  <p:tag name="KSO_WM_UNIT_ID" val="custom20238268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239.xml><?xml version="1.0" encoding="utf-8"?>
<p:tagLst xmlns:p="http://schemas.openxmlformats.org/presentationml/2006/main">
  <p:tag name="KSO_WM_UNIT_VALUE" val="1907*17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8_1*d*1"/>
  <p:tag name="KSO_WM_TEMPLATE_CATEGORY" val="custom"/>
  <p:tag name="KSO_WM_TEMPLATE_INDEX" val="20238268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4.xml><?xml version="1.0" encoding="utf-8"?>
<p:tagLst xmlns:p="http://schemas.openxmlformats.org/presentationml/2006/main">
  <p:tag name="KSO_WM_UNIT_BLOCK" val="0"/>
  <p:tag name="KSO_WM_UNIT_DEC_AREA_ID" val="e45e6bccbabc4ddc937be8a77998ceac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3.85*249.95"/>
  <p:tag name="KSO_WM_SLIDE_POSITION" val="495.9*204.7"/>
  <p:tag name="KSO_WM_ASSIST_SLIDE" val="1"/>
  <p:tag name="KSO_WM_DIAGRAM_GROUP_CODE" val="l1-1"/>
  <p:tag name="KSO_WM_SLIDE_DIAGTYPE" val="l"/>
  <p:tag name="KSO_WM_SLIDE_SUBTYPE" val="picTxt"/>
  <p:tag name="KSO_WM_TEMPLATE_INDEX" val="20238268"/>
  <p:tag name="KSO_WM_TEMPLATE_SUBCATEGORY" val="0"/>
  <p:tag name="KSO_WM_SLIDE_INDEX" val="1"/>
  <p:tag name="KSO_WM_TAG_VERSION" val="3.0"/>
  <p:tag name="KSO_WM_SLIDE_ID" val="custom20238268_1"/>
  <p:tag name="KSO_WM_SLIDE_ITEM_CNT" val="2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1_1*i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243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1_1*d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2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75_1*i*1"/>
  <p:tag name="KSO_WM_TEMPLATE_CATEGORY" val="custom"/>
  <p:tag name="KSO_WM_TEMPLATE_INDEX" val="20238275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75"/>
  <p:tag name="KSO_WM_UNIT_ID" val="custom20238275_1*a*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VALUE" val="1904*18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75_1*d*1"/>
  <p:tag name="KSO_WM_TEMPLATE_CATEGORY" val="custom"/>
  <p:tag name="KSO_WM_TEMPLATE_INDEX" val="20238275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4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29.963*139.382"/>
  <p:tag name="KSO_WM_SLIDE_POSITION" val="54.6943*218.49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75"/>
  <p:tag name="KSO_WM_TEMPLATE_SUBCATEGORY" val="0"/>
  <p:tag name="KSO_WM_SLIDE_INDEX" val="1"/>
  <p:tag name="KSO_WM_TAG_VERSION" val="3.0"/>
  <p:tag name="KSO_WM_SLIDE_ID" val="custom20238275_1"/>
  <p:tag name="KSO_WM_SLIDE_ITEM_CNT" val="1"/>
</p:tagLst>
</file>

<file path=ppt/tags/tag249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.xml><?xml version="1.0" encoding="utf-8"?>
<p:tagLst xmlns:p="http://schemas.openxmlformats.org/presentationml/2006/main"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1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2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3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4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5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6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7.xml><?xml version="1.0" encoding="utf-8"?>
<p:tagLst xmlns:p="http://schemas.openxmlformats.org/presentationml/2006/main">
  <p:tag name="KSO_WM_DIAGRAM_VIRTUALLY_FRAME" val="{&quot;height&quot;:380.3700000000002,&quot;left&quot;:359.07,&quot;top&quot;:179.79,&quot;width&quot;:732.45}"/>
</p:tagLst>
</file>

<file path=ppt/tags/tag258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59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.xml><?xml version="1.0" encoding="utf-8"?>
<p:tagLst xmlns:p="http://schemas.openxmlformats.org/presentationml/2006/main"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1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2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3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4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5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6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7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8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69.xml><?xml version="1.0" encoding="utf-8"?>
<p:tagLst xmlns:p="http://schemas.openxmlformats.org/presentationml/2006/main">
  <p:tag name="KSO_WM_DIAGRAM_VIRTUALLY_FRAME" val="{&quot;height&quot;:364.32000000000005,&quot;left&quot;:70.56,&quot;top&quot;:210.95999999999998,&quot;width&quot;:1019.5499999999998}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1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2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3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4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5.xml><?xml version="1.0" encoding="utf-8"?>
<p:tagLst xmlns:p="http://schemas.openxmlformats.org/presentationml/2006/main">
  <p:tag name="KSO_WM_DIAGRAM_VIRTUALLY_FRAME" val="{&quot;height&quot;:184.42999999999992,&quot;left&quot;:46.290000000000006,&quot;top&quot;:285.12,&quot;width&quot;:1043.7900000000002}"/>
</p:tagLst>
</file>

<file path=ppt/tags/tag276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77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78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79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1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2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3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4.xml><?xml version="1.0" encoding="utf-8"?>
<p:tagLst xmlns:p="http://schemas.openxmlformats.org/presentationml/2006/main">
  <p:tag name="KSO_WM_DIAGRAM_VIRTUALLY_FRAME" val="{&quot;height&quot;:459.7800000000013,&quot;left&quot;:61.92,&quot;top&quot;:155.52,&quot;width&quot;:763.92}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31_1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8"/>
  <p:tag name="KSO_WM_UNIT_PRESET_TEXT" val="Your title here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</p:tagLst>
</file>

<file path=ppt/tags/tag287.xml><?xml version="1.0" encoding="utf-8"?>
<p:tagLst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288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73_4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SPECIAL_SOURCE" val="bdnull"/>
  <p:tag name="KSO_WM_SLIDE_ID" val="custom20233473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73"/>
  <p:tag name="KSO_WM_SLIDE_LAYOUT" val="a_l"/>
  <p:tag name="KSO_WM_SLIDE_LAYOUT_CNT" val="1_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5"/>
  <p:tag name="KSO_WM_UNIT_ID" val="custom20238255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291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55_1*d*1"/>
  <p:tag name="KSO_WM_TEMPLATE_CATEGORY" val="custom"/>
  <p:tag name="KSO_WM_TEMPLATE_INDEX" val="20238255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1"/>
</p:tagLst>
</file>

<file path=ppt/tags/tag29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646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5"/>
  <p:tag name="KSO_WM_TEMPLATE_SUBCATEGORY" val="0"/>
  <p:tag name="KSO_WM_SLIDE_INDEX" val="1"/>
  <p:tag name="KSO_WM_TAG_VERSION" val="3.0"/>
  <p:tag name="KSO_WM_SLIDE_ID" val="custom20238255_1"/>
  <p:tag name="KSO_WM_SLIDE_ITEM_CNT" val="3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7"/>
  <p:tag name="KSO_WM_UNIT_ID" val="custom20238337_1*a*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7_1*i*1"/>
  <p:tag name="KSO_WM_TEMPLATE_CATEGORY" val="custom"/>
  <p:tag name="KSO_WM_TEMPLATE_INDEX" val="20238337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VALUE" val="981*9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7_1*d*1"/>
  <p:tag name="KSO_WM_TEMPLATE_CATEGORY" val="custom"/>
  <p:tag name="KSO_WM_TEMPLATE_INDEX" val="20238337"/>
  <p:tag name="KSO_WM_UNIT_LAYERLEVEL" val="1"/>
  <p:tag name="KSO_WM_TAG_VERSION" val="3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USESOURCEFORMAT_APPLY" val="1"/>
</p:tagLst>
</file>

<file path=ppt/tags/tag296.xml><?xml version="1.0" encoding="utf-8"?>
<p:tagLst xmlns:p="http://schemas.openxmlformats.org/presentationml/2006/main">
  <p:tag name="KSO_WM_UNIT_TEXT_FILL_FORE_SCHEMECOLOR_INDEX_BRIGHTNESS" val="0.25"/>
  <p:tag name="KSO_WM_DIAGRAM_MAX_ITEMCNT" val="1"/>
  <p:tag name="KSO_WM_DIAGRAM_MIN_ITEMCNT" val="1"/>
  <p:tag name="KSO_WM_DIAGRAM_VIRTUALLY_FRAME" val="{&quot;height&quot;:288.056062992126,&quot;left&quot;:396.5,&quot;top&quot;:190.093937007874,&quot;width&quot;:707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0_1*l_h_f*1_1_1"/>
  <p:tag name="KSO_WM_TEMPLATE_CATEGORY" val="diagram"/>
  <p:tag name="KSO_WM_TEMPLATE_INDEX" val="20237950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240.022"/>
  <p:tag name="KSO_WM_SLIDE_POSITION" val="500.625*186.57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337"/>
  <p:tag name="KSO_WM_TEMPLATE_SUBCATEGORY" val="0"/>
  <p:tag name="KSO_WM_SLIDE_INDEX" val="1"/>
  <p:tag name="KSO_WM_TAG_VERSION" val="3.0"/>
  <p:tag name="KSO_WM_SLIDE_ID" val="custom20238337_1"/>
  <p:tag name="KSO_WM_SLIDE_ITEM_CNT" val="1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0_1*a*1"/>
  <p:tag name="KSO_WM_TEMPLATE_CATEGORY" val="custom"/>
  <p:tag name="KSO_WM_TEMPLATE_INDEX" val="20233470"/>
  <p:tag name="KSO_WM_UNIT_LAYERLEVEL" val="1"/>
  <p:tag name="KSO_WM_TAG_VERSION" val="3.0"/>
  <p:tag name="KSO_WM_BEAUTIFY_FLAG" val="#wm#"/>
  <p:tag name="KSO_WM_UNIT_PRESET_TEXT" val="The title goes here"/>
</p:tagLst>
</file>

<file path=ppt/tags/tag299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0"/>
  <p:tag name="KSO_WM_SLIDE_LAYOUT" val="a"/>
  <p:tag name="KSO_WM_SLIDE_LAYOUT_CNT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0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自定义 386">
      <a:dk1>
        <a:sysClr val="windowText" lastClr="000000"/>
      </a:dk1>
      <a:lt1>
        <a:sysClr val="window" lastClr="FFFFFF"/>
      </a:lt1>
      <a:dk2>
        <a:srgbClr val="170058"/>
      </a:dk2>
      <a:lt2>
        <a:srgbClr val="F4F3FF"/>
      </a:lt2>
      <a:accent1>
        <a:srgbClr val="8C79FF"/>
      </a:accent1>
      <a:accent2>
        <a:srgbClr val="6A5BFF"/>
      </a:accent2>
      <a:accent3>
        <a:srgbClr val="FB73F5"/>
      </a:accent3>
      <a:accent4>
        <a:srgbClr val="A3BDFF"/>
      </a:accent4>
      <a:accent5>
        <a:srgbClr val="71CAF0"/>
      </a:accent5>
      <a:accent6>
        <a:srgbClr val="F2AB51"/>
      </a:accent6>
      <a:hlink>
        <a:srgbClr val="658BD5"/>
      </a:hlink>
      <a:folHlink>
        <a:srgbClr val="A16AA5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4865</Words>
  <Application>WPS Presentation</Application>
  <PresentationFormat>On-screen Show (16:9)</PresentationFormat>
  <Paragraphs>218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SimSun</vt:lpstr>
      <vt:lpstr>Wingdings</vt:lpstr>
      <vt:lpstr>AlibabaPuHuiTi-Alibaba-PuHuiTi</vt:lpstr>
      <vt:lpstr>Segoe Print</vt:lpstr>
      <vt:lpstr>AlibabaPuHuiTi-Alibaba-PuHuiTi</vt:lpstr>
      <vt:lpstr>AlibabaPuHuiTi-Alibaba-PuHuiTi</vt:lpstr>
      <vt:lpstr>思源黑体-思源黑体-Medium</vt:lpstr>
      <vt:lpstr>思源黑体-思源黑体-Medium</vt:lpstr>
      <vt:lpstr>思源黑体-思源黑体-Medium</vt:lpstr>
      <vt:lpstr>Calibri</vt:lpstr>
      <vt:lpstr>Microsoft YaHei</vt:lpstr>
      <vt:lpstr>Arial Unicode MS</vt:lpstr>
      <vt:lpstr>MingLiU-ExtB</vt:lpstr>
      <vt:lpstr>ArhialkhanMJ</vt:lpstr>
      <vt:lpstr>Wingdings</vt:lpstr>
      <vt:lpstr>Mali SemiBold</vt:lpstr>
      <vt:lpstr>Mali</vt:lpstr>
      <vt:lpstr>Manrope ExtraBold</vt:lpstr>
      <vt:lpstr>Lato</vt:lpstr>
      <vt:lpstr>Nunito Sans</vt:lpstr>
      <vt:lpstr>Nunito Sans ExtraBold</vt:lpstr>
      <vt:lpstr>Art_mountaineering</vt:lpstr>
      <vt:lpstr>Office Theme</vt:lpstr>
      <vt:lpstr>1_Office Theme</vt:lpstr>
      <vt:lpstr>2_Office Theme</vt:lpstr>
      <vt:lpstr>The title goes here</vt:lpstr>
      <vt:lpstr>PowerPoint 演示文稿</vt:lpstr>
      <vt:lpstr>PowerPoint 演示文稿</vt:lpstr>
      <vt:lpstr>PowerPoint 演示文稿</vt:lpstr>
      <vt:lpstr>Types of NFC Devices</vt:lpstr>
      <vt:lpstr>Your title here</vt:lpstr>
      <vt:lpstr>Your title here</vt:lpstr>
      <vt:lpstr>PowerPoint 演示文稿</vt:lpstr>
      <vt:lpstr>PowerPoint 演示文稿</vt:lpstr>
      <vt:lpstr>PowerPoint 演示文稿</vt:lpstr>
      <vt:lpstr>PowerPoint 演示文稿</vt:lpstr>
      <vt:lpstr>NFC in Education</vt:lpstr>
      <vt:lpstr>NFC in Education</vt:lpstr>
      <vt:lpstr>Your title here</vt:lpstr>
      <vt:lpstr>Security in NFC</vt:lpstr>
      <vt:lpstr>The title goes here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Shahidul islam</cp:lastModifiedBy>
  <cp:revision>4</cp:revision>
  <dcterms:created xsi:type="dcterms:W3CDTF">2025-10-31T16:53:00Z</dcterms:created>
  <dcterms:modified xsi:type="dcterms:W3CDTF">2025-10-31T19:45:15Z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26E10C3344234404A4847D8BE2C96A7E_12</vt:lpwstr>
  </property>
  <property fmtid="{D5CDD505-2E9C-101B-9397-08002B2CF9AE}" pid="3" name="KSOProductBuildVer">
    <vt:lpwstr>1033-12.2.0.23131</vt:lpwstr>
  </property>
</Properties>
</file>